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2"/>
  </p:notesMasterIdLst>
  <p:sldIdLst>
    <p:sldId id="3825" r:id="rId5"/>
    <p:sldId id="3826" r:id="rId6"/>
    <p:sldId id="3828" r:id="rId7"/>
    <p:sldId id="3827" r:id="rId8"/>
    <p:sldId id="3791" r:id="rId9"/>
    <p:sldId id="3792" r:id="rId10"/>
    <p:sldId id="3839" r:id="rId11"/>
    <p:sldId id="3838" r:id="rId12"/>
    <p:sldId id="3831" r:id="rId13"/>
    <p:sldId id="3794" r:id="rId14"/>
    <p:sldId id="3837" r:id="rId15"/>
    <p:sldId id="3832" r:id="rId16"/>
    <p:sldId id="3835" r:id="rId17"/>
    <p:sldId id="3836" r:id="rId18"/>
    <p:sldId id="3829" r:id="rId19"/>
    <p:sldId id="3833" r:id="rId20"/>
    <p:sldId id="383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4" y="-307"/>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8/10/relationships/authors" Targe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11/26/2021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t>Smart Trash Bin</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normAutofit lnSpcReduction="10000"/>
          </a:bodyPr>
          <a:lstStyle/>
          <a:p>
            <a:pPr>
              <a:lnSpc>
                <a:spcPct val="107000"/>
              </a:lnSpc>
              <a:spcAft>
                <a:spcPts val="800"/>
              </a:spcAft>
            </a:pPr>
            <a:r>
              <a:rPr lang="en-US" sz="1800" dirty="0">
                <a:effectLst/>
                <a:ea typeface="Calibri" panose="020F0502020204030204" pitchFamily="34" charset="0"/>
                <a:cs typeface="Cordia New" panose="020B0304020202020204" pitchFamily="34" charset="-34"/>
              </a:rPr>
              <a:t>Author: Thawanrat Atthawiwatkul Student ID:62011277</a:t>
            </a:r>
          </a:p>
          <a:p>
            <a:pPr>
              <a:spcBef>
                <a:spcPts val="1200"/>
              </a:spcBef>
              <a:spcAft>
                <a:spcPts val="1200"/>
              </a:spcAft>
            </a:pPr>
            <a:r>
              <a:rPr lang="en-US" sz="1800" dirty="0">
                <a:effectLst/>
                <a:ea typeface="Times New Roman" panose="02020603050405020304" pitchFamily="18" charset="0"/>
              </a:rPr>
              <a:t>Author: </a:t>
            </a:r>
            <a:r>
              <a:rPr lang="en-US" sz="1800" dirty="0" err="1">
                <a:effectLst/>
                <a:ea typeface="Times New Roman" panose="02020603050405020304" pitchFamily="18" charset="0"/>
              </a:rPr>
              <a:t>Tinchupeam</a:t>
            </a:r>
            <a:r>
              <a:rPr lang="en-US" sz="1800" dirty="0">
                <a:effectLst/>
                <a:ea typeface="Times New Roman" panose="02020603050405020304" pitchFamily="18" charset="0"/>
              </a:rPr>
              <a:t> </a:t>
            </a:r>
            <a:r>
              <a:rPr lang="en-US" sz="1800" dirty="0" err="1">
                <a:effectLst/>
                <a:ea typeface="Times New Roman" panose="02020603050405020304" pitchFamily="18" charset="0"/>
              </a:rPr>
              <a:t>Weerayutvilai</a:t>
            </a:r>
            <a:r>
              <a:rPr lang="en-US" sz="1800" dirty="0">
                <a:effectLst/>
                <a:ea typeface="Times New Roman" panose="02020603050405020304" pitchFamily="18" charset="0"/>
              </a:rPr>
              <a:t> Student ID:62011281</a:t>
            </a:r>
          </a:p>
          <a:p>
            <a:endParaRPr lang="en-US" dirty="0">
              <a:solidFill>
                <a:srgbClr val="FFFFFF"/>
              </a:solidFill>
            </a:endParaRP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Block Diagram</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endParaRPr lang="en-US" dirty="0"/>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endParaRPr lang="en-US" dirty="0"/>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endParaRPr lang="en-US" dirty="0"/>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endParaRPr lang="en-US" sz="2400" dirty="0"/>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4098" name="Picture 2">
            <a:extLst>
              <a:ext uri="{FF2B5EF4-FFF2-40B4-BE49-F238E27FC236}">
                <a16:creationId xmlns:a16="http://schemas.microsoft.com/office/drawing/2014/main" id="{615FC2AE-ABC5-473E-A0F3-2641492CC8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8681" y="1690688"/>
            <a:ext cx="5143500" cy="376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F13F-B6F6-4F83-AB83-C0D091CE289C}"/>
              </a:ext>
            </a:extLst>
          </p:cNvPr>
          <p:cNvSpPr>
            <a:spLocks noGrp="1"/>
          </p:cNvSpPr>
          <p:nvPr>
            <p:ph type="title"/>
          </p:nvPr>
        </p:nvSpPr>
        <p:spPr/>
        <p:txBody>
          <a:bodyPr/>
          <a:lstStyle/>
          <a:p>
            <a:r>
              <a:rPr lang="en-US" dirty="0"/>
              <a:t>Flowchart</a:t>
            </a:r>
          </a:p>
        </p:txBody>
      </p:sp>
      <p:sp>
        <p:nvSpPr>
          <p:cNvPr id="3" name="Text Placeholder 2">
            <a:extLst>
              <a:ext uri="{FF2B5EF4-FFF2-40B4-BE49-F238E27FC236}">
                <a16:creationId xmlns:a16="http://schemas.microsoft.com/office/drawing/2014/main" id="{E7A29FEB-BB3B-43E2-AFDF-1A085BA0A0D8}"/>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28FD59D0-1796-4E0E-A39C-F7FA2728B230}"/>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2C29833D-B6AA-4407-BCE9-ED33211B8CDD}"/>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D9DD8901-8416-499A-BB72-B9C38A2EAF75}"/>
              </a:ext>
            </a:extLst>
          </p:cNvPr>
          <p:cNvSpPr>
            <a:spLocks noGrp="1"/>
          </p:cNvSpPr>
          <p:nvPr>
            <p:ph sz="quarter" idx="4"/>
          </p:nvPr>
        </p:nvSpPr>
        <p:spPr/>
        <p:txBody>
          <a:bodyPr/>
          <a:lstStyle/>
          <a:p>
            <a:endParaRPr lang="en-US"/>
          </a:p>
        </p:txBody>
      </p:sp>
      <p:sp>
        <p:nvSpPr>
          <p:cNvPr id="7" name="Date Placeholder 6">
            <a:extLst>
              <a:ext uri="{FF2B5EF4-FFF2-40B4-BE49-F238E27FC236}">
                <a16:creationId xmlns:a16="http://schemas.microsoft.com/office/drawing/2014/main" id="{D2A9E582-45FF-4741-842F-F97DCF29531E}"/>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8" name="Footer Placeholder 7">
            <a:extLst>
              <a:ext uri="{FF2B5EF4-FFF2-40B4-BE49-F238E27FC236}">
                <a16:creationId xmlns:a16="http://schemas.microsoft.com/office/drawing/2014/main" id="{420747E8-5E02-42D6-9947-1F1EE1BFFAF3}"/>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9" name="Slide Number Placeholder 8">
            <a:extLst>
              <a:ext uri="{FF2B5EF4-FFF2-40B4-BE49-F238E27FC236}">
                <a16:creationId xmlns:a16="http://schemas.microsoft.com/office/drawing/2014/main" id="{9FBE444D-40A1-49A8-906E-9B3DBE0D33ED}"/>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11</a:t>
            </a:fld>
            <a:endParaRPr lang="en-US" dirty="0">
              <a:solidFill>
                <a:prstClr val="black">
                  <a:tint val="75000"/>
                </a:prstClr>
              </a:solidFill>
            </a:endParaRPr>
          </a:p>
        </p:txBody>
      </p:sp>
      <p:pic>
        <p:nvPicPr>
          <p:cNvPr id="1026" name="Picture 2">
            <a:extLst>
              <a:ext uri="{FF2B5EF4-FFF2-40B4-BE49-F238E27FC236}">
                <a16:creationId xmlns:a16="http://schemas.microsoft.com/office/drawing/2014/main" id="{2A3C5533-B0D9-4E90-9467-B563D26DD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4473" y="303212"/>
            <a:ext cx="6007698" cy="618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152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Library  </a:t>
            </a:r>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3" name="Text Placeholder 12">
            <a:extLst>
              <a:ext uri="{FF2B5EF4-FFF2-40B4-BE49-F238E27FC236}">
                <a16:creationId xmlns:a16="http://schemas.microsoft.com/office/drawing/2014/main" id="{04AD1F5F-1660-4E45-B415-DC1A5054F876}"/>
              </a:ext>
            </a:extLst>
          </p:cNvPr>
          <p:cNvSpPr>
            <a:spLocks noGrp="1"/>
          </p:cNvSpPr>
          <p:nvPr>
            <p:ph type="body" sz="quarter" idx="3"/>
          </p:nvPr>
        </p:nvSpPr>
        <p:spPr/>
        <p:txBody>
          <a:bodyPr/>
          <a:lstStyle/>
          <a:p>
            <a:endParaRPr lang="en-US" dirty="0"/>
          </a:p>
        </p:txBody>
      </p:sp>
      <p:sp>
        <p:nvSpPr>
          <p:cNvPr id="15" name="Content Placeholder 14">
            <a:extLst>
              <a:ext uri="{FF2B5EF4-FFF2-40B4-BE49-F238E27FC236}">
                <a16:creationId xmlns:a16="http://schemas.microsoft.com/office/drawing/2014/main" id="{02BF03FD-1F4C-4010-827B-F38F9A1D746B}"/>
              </a:ext>
            </a:extLst>
          </p:cNvPr>
          <p:cNvSpPr>
            <a:spLocks noGrp="1"/>
          </p:cNvSpPr>
          <p:nvPr>
            <p:ph sz="quarter" idx="4"/>
          </p:nvPr>
        </p:nvSpPr>
        <p:spPr/>
        <p:txBody>
          <a:bodyPr/>
          <a:lstStyle/>
          <a:p>
            <a:endParaRPr lang="en-US"/>
          </a:p>
        </p:txBody>
      </p:sp>
      <p:sp>
        <p:nvSpPr>
          <p:cNvPr id="17" name="Text Placeholder 16">
            <a:extLst>
              <a:ext uri="{FF2B5EF4-FFF2-40B4-BE49-F238E27FC236}">
                <a16:creationId xmlns:a16="http://schemas.microsoft.com/office/drawing/2014/main" id="{77D7BE24-79DD-4FBB-B145-BEAC8D737A0C}"/>
              </a:ext>
            </a:extLst>
          </p:cNvPr>
          <p:cNvSpPr>
            <a:spLocks noGrp="1"/>
          </p:cNvSpPr>
          <p:nvPr>
            <p:ph type="body" sz="quarter" idx="13"/>
          </p:nvPr>
        </p:nvSpPr>
        <p:spPr/>
        <p:txBody>
          <a:bodyPr/>
          <a:lstStyle/>
          <a:p>
            <a:endParaRPr lang="en-US"/>
          </a:p>
        </p:txBody>
      </p:sp>
      <p:sp>
        <p:nvSpPr>
          <p:cNvPr id="19" name="Content Placeholder 18">
            <a:extLst>
              <a:ext uri="{FF2B5EF4-FFF2-40B4-BE49-F238E27FC236}">
                <a16:creationId xmlns:a16="http://schemas.microsoft.com/office/drawing/2014/main" id="{B9BC787F-BE97-466D-90FF-4D777C1C5FC9}"/>
              </a:ext>
            </a:extLst>
          </p:cNvPr>
          <p:cNvSpPr>
            <a:spLocks noGrp="1"/>
          </p:cNvSpPr>
          <p:nvPr>
            <p:ph sz="quarter" idx="14"/>
          </p:nvPr>
        </p:nvSpPr>
        <p:spPr/>
        <p:txBody>
          <a:bodyPr/>
          <a:lstStyle/>
          <a:p>
            <a:endParaRPr lang="en-US"/>
          </a:p>
        </p:txBody>
      </p:sp>
      <p:pic>
        <p:nvPicPr>
          <p:cNvPr id="20" name="Picture 19">
            <a:extLst>
              <a:ext uri="{FF2B5EF4-FFF2-40B4-BE49-F238E27FC236}">
                <a16:creationId xmlns:a16="http://schemas.microsoft.com/office/drawing/2014/main" id="{727506E6-7837-4351-ACDE-1CA1B6CBD84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29940" y="1857375"/>
            <a:ext cx="5532120" cy="3682190"/>
          </a:xfrm>
          <a:prstGeom prst="rect">
            <a:avLst/>
          </a:prstGeom>
          <a:noFill/>
          <a:ln>
            <a:noFill/>
          </a:ln>
        </p:spPr>
      </p:pic>
    </p:spTree>
    <p:extLst>
      <p:ext uri="{BB962C8B-B14F-4D97-AF65-F5344CB8AC3E}">
        <p14:creationId xmlns:p14="http://schemas.microsoft.com/office/powerpoint/2010/main" val="54399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78C0C-40E3-4B29-BF1C-6B89B881309C}"/>
              </a:ext>
            </a:extLst>
          </p:cNvPr>
          <p:cNvSpPr>
            <a:spLocks noGrp="1"/>
          </p:cNvSpPr>
          <p:nvPr>
            <p:ph type="title"/>
          </p:nvPr>
        </p:nvSpPr>
        <p:spPr/>
        <p:txBody>
          <a:bodyPr/>
          <a:lstStyle/>
          <a:p>
            <a:r>
              <a:rPr lang="en-US" dirty="0"/>
              <a:t>Code</a:t>
            </a:r>
          </a:p>
        </p:txBody>
      </p:sp>
      <p:sp>
        <p:nvSpPr>
          <p:cNvPr id="3" name="Text Placeholder 2">
            <a:extLst>
              <a:ext uri="{FF2B5EF4-FFF2-40B4-BE49-F238E27FC236}">
                <a16:creationId xmlns:a16="http://schemas.microsoft.com/office/drawing/2014/main" id="{E9FEFDE0-D025-40AE-A4C3-9A112FCF4C75}"/>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2029DED9-8DAF-432B-9A30-E6DF3BB67629}"/>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C057A897-CD54-4B30-8B53-1F0FBFF6A48C}"/>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232AC377-94F1-4E57-B350-AE3013655D28}"/>
              </a:ext>
            </a:extLst>
          </p:cNvPr>
          <p:cNvSpPr>
            <a:spLocks noGrp="1"/>
          </p:cNvSpPr>
          <p:nvPr>
            <p:ph sz="quarter" idx="4"/>
          </p:nvPr>
        </p:nvSpPr>
        <p:spPr/>
        <p:txBody>
          <a:bodyPr/>
          <a:lstStyle/>
          <a:p>
            <a:endParaRPr lang="en-US"/>
          </a:p>
        </p:txBody>
      </p:sp>
      <p:sp>
        <p:nvSpPr>
          <p:cNvPr id="7" name="Date Placeholder 6">
            <a:extLst>
              <a:ext uri="{FF2B5EF4-FFF2-40B4-BE49-F238E27FC236}">
                <a16:creationId xmlns:a16="http://schemas.microsoft.com/office/drawing/2014/main" id="{11D1ECC2-C9EE-4DD5-AE3C-A37A1269BE23}"/>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8" name="Footer Placeholder 7">
            <a:extLst>
              <a:ext uri="{FF2B5EF4-FFF2-40B4-BE49-F238E27FC236}">
                <a16:creationId xmlns:a16="http://schemas.microsoft.com/office/drawing/2014/main" id="{BF3D90D9-F24D-49BC-96A8-FF5F4B6CCBF3}"/>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9" name="Slide Number Placeholder 8">
            <a:extLst>
              <a:ext uri="{FF2B5EF4-FFF2-40B4-BE49-F238E27FC236}">
                <a16:creationId xmlns:a16="http://schemas.microsoft.com/office/drawing/2014/main" id="{3B677F4B-752B-46A9-B0DF-DF24C4C33A75}"/>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13</a:t>
            </a:fld>
            <a:endParaRPr lang="en-US" dirty="0">
              <a:solidFill>
                <a:prstClr val="black">
                  <a:tint val="75000"/>
                </a:prstClr>
              </a:solidFill>
            </a:endParaRPr>
          </a:p>
        </p:txBody>
      </p:sp>
      <p:sp>
        <p:nvSpPr>
          <p:cNvPr id="10" name="Text Placeholder 9">
            <a:extLst>
              <a:ext uri="{FF2B5EF4-FFF2-40B4-BE49-F238E27FC236}">
                <a16:creationId xmlns:a16="http://schemas.microsoft.com/office/drawing/2014/main" id="{3738F83C-04EF-41C0-A971-89B84A63B4D9}"/>
              </a:ext>
            </a:extLst>
          </p:cNvPr>
          <p:cNvSpPr>
            <a:spLocks noGrp="1"/>
          </p:cNvSpPr>
          <p:nvPr>
            <p:ph type="body" sz="quarter" idx="13"/>
          </p:nvPr>
        </p:nvSpPr>
        <p:spPr/>
        <p:txBody>
          <a:bodyPr/>
          <a:lstStyle/>
          <a:p>
            <a:endParaRPr lang="en-US"/>
          </a:p>
        </p:txBody>
      </p:sp>
      <p:sp>
        <p:nvSpPr>
          <p:cNvPr id="11" name="Content Placeholder 10">
            <a:extLst>
              <a:ext uri="{FF2B5EF4-FFF2-40B4-BE49-F238E27FC236}">
                <a16:creationId xmlns:a16="http://schemas.microsoft.com/office/drawing/2014/main" id="{6AC9A90F-6204-4E3E-8022-0712A3B51187}"/>
              </a:ext>
            </a:extLst>
          </p:cNvPr>
          <p:cNvSpPr>
            <a:spLocks noGrp="1"/>
          </p:cNvSpPr>
          <p:nvPr>
            <p:ph sz="quarter" idx="14"/>
          </p:nvPr>
        </p:nvSpPr>
        <p:spPr/>
        <p:txBody>
          <a:bodyPr/>
          <a:lstStyle/>
          <a:p>
            <a:endParaRPr lang="en-US"/>
          </a:p>
        </p:txBody>
      </p:sp>
      <p:pic>
        <p:nvPicPr>
          <p:cNvPr id="12" name="Picture 11">
            <a:extLst>
              <a:ext uri="{FF2B5EF4-FFF2-40B4-BE49-F238E27FC236}">
                <a16:creationId xmlns:a16="http://schemas.microsoft.com/office/drawing/2014/main" id="{F4F4C3E3-0048-4B37-AF7D-DAB7F78B37B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42795" y="223518"/>
            <a:ext cx="8567122" cy="2038353"/>
          </a:xfrm>
          <a:prstGeom prst="rect">
            <a:avLst/>
          </a:prstGeom>
          <a:noFill/>
          <a:ln>
            <a:noFill/>
          </a:ln>
        </p:spPr>
      </p:pic>
      <p:pic>
        <p:nvPicPr>
          <p:cNvPr id="2056" name="Picture 8">
            <a:extLst>
              <a:ext uri="{FF2B5EF4-FFF2-40B4-BE49-F238E27FC236}">
                <a16:creationId xmlns:a16="http://schemas.microsoft.com/office/drawing/2014/main" id="{503B7A3E-E244-43CE-B4F7-D9E7A732C9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7731" y="2330450"/>
            <a:ext cx="4238625" cy="416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1119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E0414-175D-420B-AF02-357869DA2688}"/>
              </a:ext>
            </a:extLst>
          </p:cNvPr>
          <p:cNvSpPr>
            <a:spLocks noGrp="1"/>
          </p:cNvSpPr>
          <p:nvPr>
            <p:ph type="title"/>
          </p:nvPr>
        </p:nvSpPr>
        <p:spPr/>
        <p:txBody>
          <a:bodyPr/>
          <a:lstStyle/>
          <a:p>
            <a:r>
              <a:rPr lang="en-US" dirty="0"/>
              <a:t>Code(2)</a:t>
            </a:r>
          </a:p>
        </p:txBody>
      </p:sp>
      <p:sp>
        <p:nvSpPr>
          <p:cNvPr id="3" name="Text Placeholder 2">
            <a:extLst>
              <a:ext uri="{FF2B5EF4-FFF2-40B4-BE49-F238E27FC236}">
                <a16:creationId xmlns:a16="http://schemas.microsoft.com/office/drawing/2014/main" id="{EEE2CF12-4235-4CBB-A721-1B3CEFF89964}"/>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8115DAFB-BC59-41D4-A055-CBB5AD180906}"/>
              </a:ext>
            </a:extLst>
          </p:cNvPr>
          <p:cNvSpPr>
            <a:spLocks noGrp="1"/>
          </p:cNvSpPr>
          <p:nvPr>
            <p:ph sz="half" idx="2"/>
          </p:nvPr>
        </p:nvSpPr>
        <p:spPr>
          <a:xfrm>
            <a:off x="839788" y="2531970"/>
            <a:ext cx="3291840" cy="3684588"/>
          </a:xfrm>
        </p:spPr>
        <p:txBody>
          <a:bodyPr/>
          <a:lstStyle/>
          <a:p>
            <a:endParaRPr lang="en-US"/>
          </a:p>
        </p:txBody>
      </p:sp>
      <p:sp>
        <p:nvSpPr>
          <p:cNvPr id="5" name="Text Placeholder 4">
            <a:extLst>
              <a:ext uri="{FF2B5EF4-FFF2-40B4-BE49-F238E27FC236}">
                <a16:creationId xmlns:a16="http://schemas.microsoft.com/office/drawing/2014/main" id="{F433E6A3-A2E2-46CD-988A-603715B2286C}"/>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DA894C95-A341-49BA-84D4-0484AEA6FA28}"/>
              </a:ext>
            </a:extLst>
          </p:cNvPr>
          <p:cNvSpPr>
            <a:spLocks noGrp="1"/>
          </p:cNvSpPr>
          <p:nvPr>
            <p:ph sz="quarter" idx="4"/>
          </p:nvPr>
        </p:nvSpPr>
        <p:spPr/>
        <p:txBody>
          <a:bodyPr/>
          <a:lstStyle/>
          <a:p>
            <a:endParaRPr lang="en-US"/>
          </a:p>
        </p:txBody>
      </p:sp>
      <p:sp>
        <p:nvSpPr>
          <p:cNvPr id="7" name="Date Placeholder 6">
            <a:extLst>
              <a:ext uri="{FF2B5EF4-FFF2-40B4-BE49-F238E27FC236}">
                <a16:creationId xmlns:a16="http://schemas.microsoft.com/office/drawing/2014/main" id="{ADCEE18C-BF4D-499E-ACC5-23944CDB57BE}"/>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8" name="Footer Placeholder 7">
            <a:extLst>
              <a:ext uri="{FF2B5EF4-FFF2-40B4-BE49-F238E27FC236}">
                <a16:creationId xmlns:a16="http://schemas.microsoft.com/office/drawing/2014/main" id="{66F9A76F-2F02-4E52-84D7-95918FE37830}"/>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9" name="Slide Number Placeholder 8">
            <a:extLst>
              <a:ext uri="{FF2B5EF4-FFF2-40B4-BE49-F238E27FC236}">
                <a16:creationId xmlns:a16="http://schemas.microsoft.com/office/drawing/2014/main" id="{B85F1EBF-54E9-403E-979A-21602680056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14</a:t>
            </a:fld>
            <a:endParaRPr lang="en-US" dirty="0">
              <a:solidFill>
                <a:prstClr val="black">
                  <a:tint val="75000"/>
                </a:prstClr>
              </a:solidFill>
            </a:endParaRPr>
          </a:p>
        </p:txBody>
      </p:sp>
      <p:sp>
        <p:nvSpPr>
          <p:cNvPr id="10" name="Text Placeholder 9">
            <a:extLst>
              <a:ext uri="{FF2B5EF4-FFF2-40B4-BE49-F238E27FC236}">
                <a16:creationId xmlns:a16="http://schemas.microsoft.com/office/drawing/2014/main" id="{09130CE4-8348-4CD8-9343-606DE303C799}"/>
              </a:ext>
            </a:extLst>
          </p:cNvPr>
          <p:cNvSpPr>
            <a:spLocks noGrp="1"/>
          </p:cNvSpPr>
          <p:nvPr>
            <p:ph type="body" sz="quarter" idx="13"/>
          </p:nvPr>
        </p:nvSpPr>
        <p:spPr/>
        <p:txBody>
          <a:bodyPr/>
          <a:lstStyle/>
          <a:p>
            <a:endParaRPr lang="en-US"/>
          </a:p>
        </p:txBody>
      </p:sp>
      <p:sp>
        <p:nvSpPr>
          <p:cNvPr id="11" name="Content Placeholder 10">
            <a:extLst>
              <a:ext uri="{FF2B5EF4-FFF2-40B4-BE49-F238E27FC236}">
                <a16:creationId xmlns:a16="http://schemas.microsoft.com/office/drawing/2014/main" id="{16C3A8A8-BA1C-487B-8F8A-70F3739D76F1}"/>
              </a:ext>
            </a:extLst>
          </p:cNvPr>
          <p:cNvSpPr>
            <a:spLocks noGrp="1"/>
          </p:cNvSpPr>
          <p:nvPr>
            <p:ph sz="quarter" idx="14"/>
          </p:nvPr>
        </p:nvSpPr>
        <p:spPr/>
        <p:txBody>
          <a:bodyPr/>
          <a:lstStyle/>
          <a:p>
            <a:endParaRPr lang="en-US"/>
          </a:p>
        </p:txBody>
      </p:sp>
      <p:pic>
        <p:nvPicPr>
          <p:cNvPr id="12" name="Picture 11">
            <a:extLst>
              <a:ext uri="{FF2B5EF4-FFF2-40B4-BE49-F238E27FC236}">
                <a16:creationId xmlns:a16="http://schemas.microsoft.com/office/drawing/2014/main" id="{5BBA09E7-F65B-4353-BE37-FA5CCA8B57F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55560" y="2207737"/>
            <a:ext cx="9645640" cy="2650490"/>
          </a:xfrm>
          <a:prstGeom prst="rect">
            <a:avLst/>
          </a:prstGeom>
          <a:noFill/>
          <a:ln>
            <a:noFill/>
          </a:ln>
        </p:spPr>
      </p:pic>
    </p:spTree>
    <p:extLst>
      <p:ext uri="{BB962C8B-B14F-4D97-AF65-F5344CB8AC3E}">
        <p14:creationId xmlns:p14="http://schemas.microsoft.com/office/powerpoint/2010/main" val="1403640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a:xfrm>
            <a:off x="0" y="-213359"/>
            <a:ext cx="12192000" cy="6858000"/>
          </a:xfrm>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sz="8800" dirty="0"/>
              <a:t>Demo Time</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Smart Trash Bin</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15</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343916" y="415417"/>
            <a:ext cx="6260084" cy="1325880"/>
          </a:xfrm>
        </p:spPr>
        <p:txBody>
          <a:bodyPr/>
          <a:lstStyle/>
          <a:p>
            <a:r>
              <a:rPr lang="en-US" dirty="0"/>
              <a:t>Improvement &amp; Conclusion</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pPr marL="285750" indent="-285750">
              <a:buFont typeface="Arial" panose="020B0604020202020204" pitchFamily="34" charset="0"/>
              <a:buChar char="•"/>
            </a:pPr>
            <a:r>
              <a:rPr lang="en-US" sz="1800" dirty="0">
                <a:effectLst/>
                <a:ea typeface="Calibri" panose="020F0502020204030204" pitchFamily="34" charset="0"/>
                <a:cs typeface="Cordia New" panose="020B0304020202020204" pitchFamily="34" charset="-34"/>
              </a:rPr>
              <a:t>We will make the bin door open automatically when the ultrasonic sensor can detect someone nearby using servo motor to power the servo leg to open the bin’s door.</a:t>
            </a:r>
          </a:p>
          <a:p>
            <a:pPr marL="285750" indent="-285750">
              <a:buFont typeface="Arial" panose="020B0604020202020204" pitchFamily="34" charset="0"/>
              <a:buChar char="•"/>
            </a:pPr>
            <a:r>
              <a:rPr lang="en-US" sz="1800" dirty="0">
                <a:effectLst/>
                <a:ea typeface="Calibri" panose="020F0502020204030204" pitchFamily="34" charset="0"/>
                <a:cs typeface="Cordia New" panose="020B0304020202020204" pitchFamily="34" charset="-34"/>
              </a:rPr>
              <a:t>The project uses the knowledge we have learnt from the lecture and lab. We also get to work in a team and create new useful things. We also experience many errors during work but eventually we find the right solution on time.</a:t>
            </a:r>
          </a:p>
          <a:p>
            <a:pPr marL="285750" indent="-285750">
              <a:buFont typeface="Arial" panose="020B0604020202020204" pitchFamily="34" charset="0"/>
              <a:buChar char="•"/>
            </a:pPr>
            <a:endParaRPr lang="en-US" sz="1800" dirty="0">
              <a:effectLst/>
              <a:ea typeface="Calibri" panose="020F0502020204030204" pitchFamily="34" charset="0"/>
              <a:cs typeface="Cordia New" panose="020B0304020202020204" pitchFamily="34" charset="-34"/>
            </a:endParaRPr>
          </a:p>
          <a:p>
            <a:endParaRPr lang="en-US" sz="2400" dirty="0"/>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17</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normAutofit fontScale="92500" lnSpcReduction="10000"/>
          </a:bodyPr>
          <a:lstStyle/>
          <a:p>
            <a:pPr>
              <a:lnSpc>
                <a:spcPct val="107000"/>
              </a:lnSpc>
              <a:spcAft>
                <a:spcPts val="800"/>
              </a:spcAft>
            </a:pPr>
            <a:r>
              <a:rPr lang="en-US" sz="2400" dirty="0">
                <a:effectLst/>
                <a:ea typeface="Calibri" panose="020F0502020204030204" pitchFamily="34" charset="0"/>
                <a:cs typeface="Cordia New" panose="020B0304020202020204" pitchFamily="34" charset="-34"/>
              </a:rPr>
              <a:t>Author: Thawanrat Atthawiwatkul Student ID:62011277</a:t>
            </a:r>
          </a:p>
          <a:p>
            <a:pPr>
              <a:spcBef>
                <a:spcPts val="1200"/>
              </a:spcBef>
              <a:spcAft>
                <a:spcPts val="1200"/>
              </a:spcAft>
            </a:pPr>
            <a:r>
              <a:rPr lang="en-US" sz="2400" dirty="0">
                <a:effectLst/>
                <a:ea typeface="Times New Roman" panose="02020603050405020304" pitchFamily="18" charset="0"/>
              </a:rPr>
              <a:t>Author: </a:t>
            </a:r>
            <a:r>
              <a:rPr lang="en-US" sz="2400" dirty="0" err="1">
                <a:effectLst/>
                <a:ea typeface="Times New Roman" panose="02020603050405020304" pitchFamily="18" charset="0"/>
              </a:rPr>
              <a:t>Tinchupeam</a:t>
            </a:r>
            <a:r>
              <a:rPr lang="en-US" sz="2400" dirty="0">
                <a:effectLst/>
                <a:ea typeface="Times New Roman" panose="02020603050405020304" pitchFamily="18" charset="0"/>
              </a:rPr>
              <a:t> </a:t>
            </a:r>
            <a:r>
              <a:rPr lang="en-US" sz="2400" dirty="0" err="1">
                <a:effectLst/>
                <a:ea typeface="Times New Roman" panose="02020603050405020304" pitchFamily="18" charset="0"/>
              </a:rPr>
              <a:t>Weerayutvilai</a:t>
            </a:r>
            <a:r>
              <a:rPr lang="en-US" sz="2400" dirty="0">
                <a:effectLst/>
                <a:ea typeface="Times New Roman" panose="02020603050405020304" pitchFamily="18" charset="0"/>
              </a:rPr>
              <a:t> Student ID:62011281</a:t>
            </a:r>
          </a:p>
          <a:p>
            <a:endParaRPr lang="en-US"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Topic</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normAutofit fontScale="70000" lnSpcReduction="20000"/>
          </a:bodyPr>
          <a:lstStyle/>
          <a:p>
            <a:pPr marL="457200" indent="-457200">
              <a:buFont typeface="Arial" panose="020B0604020202020204" pitchFamily="34" charset="0"/>
              <a:buChar char="•"/>
            </a:pPr>
            <a:r>
              <a:rPr lang="en-US" sz="3000" dirty="0"/>
              <a:t>What is smart trash bin?</a:t>
            </a:r>
          </a:p>
          <a:p>
            <a:pPr marL="457200" indent="-457200">
              <a:buFont typeface="Arial" panose="020B0604020202020204" pitchFamily="34" charset="0"/>
              <a:buChar char="•"/>
            </a:pPr>
            <a:r>
              <a:rPr lang="en-US" sz="3000" dirty="0"/>
              <a:t>Hardware</a:t>
            </a:r>
          </a:p>
          <a:p>
            <a:pPr marL="457200" indent="-457200">
              <a:buFont typeface="Arial" panose="020B0604020202020204" pitchFamily="34" charset="0"/>
              <a:buChar char="•"/>
            </a:pPr>
            <a:r>
              <a:rPr lang="en-US" sz="3000" dirty="0"/>
              <a:t>Ultrasonic sensor HC_SR04</a:t>
            </a:r>
          </a:p>
          <a:p>
            <a:pPr marL="457200" indent="-457200">
              <a:buFont typeface="Arial" panose="020B0604020202020204" pitchFamily="34" charset="0"/>
              <a:buChar char="•"/>
            </a:pPr>
            <a:r>
              <a:rPr lang="en-US" sz="3000" dirty="0"/>
              <a:t>Operation</a:t>
            </a:r>
          </a:p>
          <a:p>
            <a:pPr marL="457200" indent="-457200">
              <a:buFont typeface="Arial" panose="020B0604020202020204" pitchFamily="34" charset="0"/>
              <a:buChar char="•"/>
            </a:pPr>
            <a:r>
              <a:rPr lang="en-US" sz="3000" dirty="0">
                <a:effectLst/>
                <a:ea typeface="Calibri" panose="020F0502020204030204" pitchFamily="34" charset="0"/>
              </a:rPr>
              <a:t>Schematic Diagram </a:t>
            </a:r>
          </a:p>
          <a:p>
            <a:pPr marL="457200" indent="-457200">
              <a:buFont typeface="Arial" panose="020B0604020202020204" pitchFamily="34" charset="0"/>
              <a:buChar char="•"/>
            </a:pPr>
            <a:r>
              <a:rPr lang="en-US" sz="3000" dirty="0">
                <a:effectLst/>
                <a:ea typeface="Calibri" panose="020F0502020204030204" pitchFamily="34" charset="0"/>
              </a:rPr>
              <a:t>Block Diagram</a:t>
            </a:r>
          </a:p>
          <a:p>
            <a:pPr marL="457200" indent="-457200">
              <a:buFont typeface="Arial" panose="020B0604020202020204" pitchFamily="34" charset="0"/>
              <a:buChar char="•"/>
            </a:pPr>
            <a:r>
              <a:rPr lang="en-US" sz="3000" dirty="0"/>
              <a:t>Flowchart</a:t>
            </a:r>
          </a:p>
          <a:p>
            <a:pPr marL="457200" indent="-457200">
              <a:buFont typeface="Arial" panose="020B0604020202020204" pitchFamily="34" charset="0"/>
              <a:buChar char="•"/>
            </a:pPr>
            <a:r>
              <a:rPr lang="en-US" sz="3000" dirty="0"/>
              <a:t>Library</a:t>
            </a:r>
          </a:p>
          <a:p>
            <a:pPr marL="457200" indent="-457200">
              <a:buFont typeface="Arial" panose="020B0604020202020204" pitchFamily="34" charset="0"/>
              <a:buChar char="•"/>
            </a:pPr>
            <a:r>
              <a:rPr lang="en-US" sz="3000" dirty="0"/>
              <a:t>Code</a:t>
            </a:r>
          </a:p>
          <a:p>
            <a:pPr marL="457200" indent="-457200">
              <a:buFont typeface="Arial" panose="020B0604020202020204" pitchFamily="34" charset="0"/>
              <a:buChar char="•"/>
            </a:pPr>
            <a:r>
              <a:rPr lang="en-US" sz="3000" dirty="0"/>
              <a:t>Demo</a:t>
            </a:r>
          </a:p>
          <a:p>
            <a:pPr marL="457200" indent="-457200">
              <a:buFont typeface="Arial" panose="020B0604020202020204" pitchFamily="34" charset="0"/>
              <a:buChar char="•"/>
            </a:pPr>
            <a:r>
              <a:rPr lang="en-US" sz="3000" dirty="0"/>
              <a:t>Improvement &amp; Conclusion</a:t>
            </a:r>
          </a:p>
          <a:p>
            <a:pPr marL="0" indent="0">
              <a:buNone/>
            </a:pPr>
            <a:endParaRPr lang="en-US" dirty="0"/>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4707636" y="2659111"/>
            <a:ext cx="2776728" cy="2187209"/>
          </a:xfrm>
        </p:spPr>
        <p:txBody>
          <a:bodyPr>
            <a:normAutofit fontScale="90000"/>
          </a:bodyPr>
          <a:lstStyle/>
          <a:p>
            <a:r>
              <a:rPr lang="en-US" dirty="0">
                <a:solidFill>
                  <a:srgbClr val="FFFFFF"/>
                </a:solidFill>
              </a:rPr>
              <a:t>What is smart trash bin?</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endParaRPr lang="en-US" dirty="0">
              <a:solidFill>
                <a:srgbClr val="FFFFFF"/>
              </a:solidFill>
            </a:endParaRP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What is smart trash bin?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Our smart trash bin is a bin using IOT technology to measure inside of the trash bin and tell in percentage.</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Hardware</a:t>
            </a: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05B2E2E-19EF-427D-9211-982A9B07BB87}"/>
              </a:ext>
            </a:extLst>
          </p:cNvPr>
          <p:cNvSpPr>
            <a:spLocks noGrp="1"/>
          </p:cNvSpPr>
          <p:nvPr>
            <p:ph idx="1"/>
          </p:nvPr>
        </p:nvSpPr>
        <p:spPr/>
        <p:txBody>
          <a:bodyPr/>
          <a:lstStyle/>
          <a:p>
            <a:r>
              <a:rPr lang="en-US" dirty="0"/>
              <a:t>LPCXPRESSO LPC1769</a:t>
            </a:r>
          </a:p>
          <a:p>
            <a:r>
              <a:rPr lang="en-US" dirty="0"/>
              <a:t>Ultrasonic sensor HC-SR04</a:t>
            </a:r>
          </a:p>
          <a:p>
            <a:r>
              <a:rPr lang="en-US" dirty="0"/>
              <a:t>LCD screen</a:t>
            </a:r>
          </a:p>
          <a:p>
            <a:r>
              <a:rPr lang="en-US" dirty="0"/>
              <a:t>Bread board</a:t>
            </a:r>
          </a:p>
        </p:txBody>
      </p:sp>
      <p:pic>
        <p:nvPicPr>
          <p:cNvPr id="1026" name="Picture 2" descr="LPC1769 LPCXpresso - Embedded Artists">
            <a:extLst>
              <a:ext uri="{FF2B5EF4-FFF2-40B4-BE49-F238E27FC236}">
                <a16:creationId xmlns:a16="http://schemas.microsoft.com/office/drawing/2014/main" id="{96CFE596-320F-456E-944F-6D45B52C16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2650" y="-182935"/>
            <a:ext cx="5143500" cy="3171825"/>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descr="HC-SR04 อัลตราโซนิคเซนเซอร์วัดระยะทางโมดูล 3.3V / 5V">
            <a:extLst>
              <a:ext uri="{FF2B5EF4-FFF2-40B4-BE49-F238E27FC236}">
                <a16:creationId xmlns:a16="http://schemas.microsoft.com/office/drawing/2014/main" id="{4C224D45-C62D-43A5-9EFE-2DD6E644AB1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4" name="Picture 10" descr="อัลตราโซนิค เซนเซอร์ วัดระยะทาง HC-SR04 Ultrasonic Sensor Module Distance  Measuring for arduino | Shopee Thailand">
            <a:extLst>
              <a:ext uri="{FF2B5EF4-FFF2-40B4-BE49-F238E27FC236}">
                <a16:creationId xmlns:a16="http://schemas.microsoft.com/office/drawing/2014/main" id="{A28D56F1-8739-4EBA-B1CA-B035FA0458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1694" y="2335239"/>
            <a:ext cx="2747682" cy="274768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erial SPI - 2.4 240 x 320 TFT LCD - ILI9341 Display Display for Arduino  Rasp: Amazon.co.uk">
            <a:extLst>
              <a:ext uri="{FF2B5EF4-FFF2-40B4-BE49-F238E27FC236}">
                <a16:creationId xmlns:a16="http://schemas.microsoft.com/office/drawing/2014/main" id="{D828E2E8-1E42-4BA7-91B1-FDF6339A50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0630" y="3175199"/>
            <a:ext cx="2587692" cy="249884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Breadboard, High Quality Nickel Plated 840 Points BreadBoard / Solderless  Pcb Circuit Test Board(White) - Aguda">
            <a:extLst>
              <a:ext uri="{FF2B5EF4-FFF2-40B4-BE49-F238E27FC236}">
                <a16:creationId xmlns:a16="http://schemas.microsoft.com/office/drawing/2014/main" id="{6FE83FB6-40F6-46B3-9319-978B6CBCC1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88322" y="4726834"/>
            <a:ext cx="4356847" cy="1400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Ultrasonic Sensor HC-SR04</a:t>
            </a:r>
          </a:p>
        </p:txBody>
      </p:sp>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A3288C7-F182-4428-985E-55A3ADEAB4D4}"/>
              </a:ext>
            </a:extLst>
          </p:cNvPr>
          <p:cNvSpPr>
            <a:spLocks noGrp="1"/>
          </p:cNvSpPr>
          <p:nvPr>
            <p:ph idx="1"/>
          </p:nvPr>
        </p:nvSpPr>
        <p:spPr/>
        <p:txBody>
          <a:bodyPr>
            <a:normAutofit lnSpcReduction="10000"/>
          </a:bodyPr>
          <a:lstStyle/>
          <a:p>
            <a:r>
              <a:rPr lang="en-US" sz="2400" b="0" i="0" dirty="0">
                <a:effectLst/>
              </a:rPr>
              <a:t>The HC-SR04 is one of the lowest cost Sonar-based distance sensor options available. </a:t>
            </a:r>
            <a:r>
              <a:rPr lang="en-US" sz="2400" b="0" i="0" dirty="0">
                <a:solidFill>
                  <a:srgbClr val="000000"/>
                </a:solidFill>
                <a:effectLst/>
              </a:rPr>
              <a:t>It operates off of 5V DC power. </a:t>
            </a:r>
            <a:r>
              <a:rPr lang="en-US" sz="2400" b="0" i="0" dirty="0">
                <a:solidFill>
                  <a:srgbClr val="333E48"/>
                </a:solidFill>
                <a:effectLst/>
              </a:rPr>
              <a:t>The detection range is 3-400 cm with around a 15 degree beam width. </a:t>
            </a:r>
            <a:r>
              <a:rPr lang="en-US" sz="2400" b="0" i="0" dirty="0">
                <a:solidFill>
                  <a:srgbClr val="000000"/>
                </a:solidFill>
                <a:effectLst/>
              </a:rPr>
              <a:t>Like most Sonars, it more readily detects large hard objects that reflect sound, so it might not see something soft like a fluffy cat. It uses a short 40 kHz ultrasonic ping that humans can't hear and then listens for the ping signal to return after reflecting off an object. The time delay for the reflected signal to echo back is used to measure the distance using a simple scaling calculation based on the speed </a:t>
            </a:r>
            <a:r>
              <a:rPr lang="en-US" b="0" i="0" dirty="0">
                <a:solidFill>
                  <a:srgbClr val="000000"/>
                </a:solidFill>
                <a:effectLst/>
              </a:rPr>
              <a:t>of sound in air.</a:t>
            </a:r>
            <a:br>
              <a:rPr lang="en-US" dirty="0"/>
            </a:br>
            <a:endParaRPr lang="en-US" dirty="0"/>
          </a:p>
        </p:txBody>
      </p:sp>
      <p:pic>
        <p:nvPicPr>
          <p:cNvPr id="10" name="Picture 10" descr="อัลตราโซนิค เซนเซอร์ วัดระยะทาง HC-SR04 Ultrasonic Sensor Module Distance  Measuring for arduino | Shopee Thailand">
            <a:extLst>
              <a:ext uri="{FF2B5EF4-FFF2-40B4-BE49-F238E27FC236}">
                <a16:creationId xmlns:a16="http://schemas.microsoft.com/office/drawing/2014/main" id="{CF380948-9240-417A-943F-9D6AB62E5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29917" y="4817193"/>
            <a:ext cx="1904282" cy="1904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Ultrasonic Sensor HC-SR04</a:t>
            </a:r>
          </a:p>
        </p:txBody>
      </p:sp>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A3288C7-F182-4428-985E-55A3ADEAB4D4}"/>
              </a:ext>
            </a:extLst>
          </p:cNvPr>
          <p:cNvSpPr>
            <a:spLocks noGrp="1"/>
          </p:cNvSpPr>
          <p:nvPr>
            <p:ph idx="1"/>
          </p:nvPr>
        </p:nvSpPr>
        <p:spPr/>
        <p:txBody>
          <a:bodyPr>
            <a:normAutofit/>
          </a:bodyPr>
          <a:lstStyle/>
          <a:p>
            <a:r>
              <a:rPr lang="en-US" b="0" i="0" dirty="0">
                <a:solidFill>
                  <a:srgbClr val="333E48"/>
                </a:solidFill>
                <a:effectLst/>
                <a:latin typeface="Lato" panose="020F0502020204030203" pitchFamily="34" charset="0"/>
              </a:rPr>
              <a:t>There are two </a:t>
            </a:r>
            <a:r>
              <a:rPr lang="en-US" b="0" i="0" dirty="0" err="1">
                <a:solidFill>
                  <a:srgbClr val="333E48"/>
                </a:solidFill>
                <a:effectLst/>
                <a:latin typeface="Lato" panose="020F0502020204030203" pitchFamily="34" charset="0"/>
              </a:rPr>
              <a:t>tranducers</a:t>
            </a:r>
            <a:r>
              <a:rPr lang="en-US" b="0" i="0" dirty="0">
                <a:solidFill>
                  <a:srgbClr val="333E48"/>
                </a:solidFill>
                <a:effectLst/>
                <a:latin typeface="Lato" panose="020F0502020204030203" pitchFamily="34" charset="0"/>
              </a:rPr>
              <a:t>, one to transmit and one to receive. Two transducers turn out to be cheaper, since a higher voltage is needed to transmit and switching modes using only one transducer takes a lot of analog circuitry.</a:t>
            </a:r>
            <a:endParaRPr lang="en-US" dirty="0"/>
          </a:p>
        </p:txBody>
      </p:sp>
      <p:pic>
        <p:nvPicPr>
          <p:cNvPr id="10" name="Picture 10" descr="อัลตราโซนิค เซนเซอร์ วัดระยะทาง HC-SR04 Ultrasonic Sensor Module Distance  Measuring for arduino | Shopee Thailand">
            <a:extLst>
              <a:ext uri="{FF2B5EF4-FFF2-40B4-BE49-F238E27FC236}">
                <a16:creationId xmlns:a16="http://schemas.microsoft.com/office/drawing/2014/main" id="{CF380948-9240-417A-943F-9D6AB62E5D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782" b="18723"/>
          <a:stretch/>
        </p:blipFill>
        <p:spPr bwMode="auto">
          <a:xfrm>
            <a:off x="7014881" y="3594846"/>
            <a:ext cx="4030963" cy="25997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5706E78-CB6C-423C-867D-91387B761BC9}"/>
              </a:ext>
            </a:extLst>
          </p:cNvPr>
          <p:cNvSpPr/>
          <p:nvPr/>
        </p:nvSpPr>
        <p:spPr>
          <a:xfrm>
            <a:off x="8749553" y="4733365"/>
            <a:ext cx="421342" cy="1199211"/>
          </a:xfrm>
          <a:prstGeom prst="rect">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1634089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0F0EC-4511-4667-A5BF-F066F46A91AD}"/>
              </a:ext>
            </a:extLst>
          </p:cNvPr>
          <p:cNvSpPr>
            <a:spLocks noGrp="1"/>
          </p:cNvSpPr>
          <p:nvPr>
            <p:ph type="title"/>
          </p:nvPr>
        </p:nvSpPr>
        <p:spPr/>
        <p:txBody>
          <a:bodyPr/>
          <a:lstStyle/>
          <a:p>
            <a:r>
              <a:rPr lang="en-US" dirty="0"/>
              <a:t>Operation</a:t>
            </a:r>
          </a:p>
        </p:txBody>
      </p:sp>
      <p:sp>
        <p:nvSpPr>
          <p:cNvPr id="3" name="Content Placeholder 2">
            <a:extLst>
              <a:ext uri="{FF2B5EF4-FFF2-40B4-BE49-F238E27FC236}">
                <a16:creationId xmlns:a16="http://schemas.microsoft.com/office/drawing/2014/main" id="{F33AEDD4-1F9D-4D7B-B83A-7D82C0B8F2B4}"/>
              </a:ext>
            </a:extLst>
          </p:cNvPr>
          <p:cNvSpPr>
            <a:spLocks noGrp="1"/>
          </p:cNvSpPr>
          <p:nvPr>
            <p:ph idx="1"/>
          </p:nvPr>
        </p:nvSpPr>
        <p:spPr/>
        <p:txBody>
          <a:bodyPr>
            <a:normAutofit/>
          </a:bodyPr>
          <a:lstStyle/>
          <a:p>
            <a:r>
              <a:rPr lang="en-US" sz="2000" b="0" i="0" dirty="0">
                <a:solidFill>
                  <a:srgbClr val="333E48"/>
                </a:solidFill>
                <a:effectLst/>
              </a:rPr>
              <a:t>As seen in the timing diagram below, only two signal pins are used. Trigger starts a measurement cycle and sends out a short ultrasonic pulse (eight cycles at 40Khz) and then listens for a reflected signal (echo). Several cycles at 40Khz are needed for the analog receiver circuit to detect the reflected signal. The width of the echo pulse output pin indicates distance. A hardware timer would typically be used to measure the echo pulse width. A simple divide operation can then scale the value to cm or inches, if needed.</a:t>
            </a:r>
            <a:endParaRPr lang="en-US" sz="2000" dirty="0"/>
          </a:p>
        </p:txBody>
      </p:sp>
      <p:sp>
        <p:nvSpPr>
          <p:cNvPr id="4" name="Date Placeholder 3">
            <a:extLst>
              <a:ext uri="{FF2B5EF4-FFF2-40B4-BE49-F238E27FC236}">
                <a16:creationId xmlns:a16="http://schemas.microsoft.com/office/drawing/2014/main" id="{F249757D-23AF-4F12-A960-FEA74F1E7D4D}"/>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5" name="Footer Placeholder 4">
            <a:extLst>
              <a:ext uri="{FF2B5EF4-FFF2-40B4-BE49-F238E27FC236}">
                <a16:creationId xmlns:a16="http://schemas.microsoft.com/office/drawing/2014/main" id="{06A3D784-4277-41B3-8DE8-BF6071280ED3}"/>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id="{04523178-A27D-4865-917F-0A8BE227E1AA}"/>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8</a:t>
            </a:fld>
            <a:endParaRPr lang="en-US" dirty="0">
              <a:solidFill>
                <a:prstClr val="black">
                  <a:tint val="75000"/>
                </a:prstClr>
              </a:solidFill>
            </a:endParaRPr>
          </a:p>
        </p:txBody>
      </p:sp>
      <p:pic>
        <p:nvPicPr>
          <p:cNvPr id="5126" name="Picture 6" descr="td">
            <a:extLst>
              <a:ext uri="{FF2B5EF4-FFF2-40B4-BE49-F238E27FC236}">
                <a16:creationId xmlns:a16="http://schemas.microsoft.com/office/drawing/2014/main" id="{7CF124CC-9648-4BC4-987E-F6D835D125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3401" y="3773768"/>
            <a:ext cx="4515129" cy="2856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170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Schematic Diagram </a:t>
            </a:r>
          </a:p>
        </p:txBody>
      </p:sp>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8" name="Content Placeholder 7">
            <a:extLst>
              <a:ext uri="{FF2B5EF4-FFF2-40B4-BE49-F238E27FC236}">
                <a16:creationId xmlns:a16="http://schemas.microsoft.com/office/drawing/2014/main" id="{5CB62C4E-83C7-4443-BFA1-31B5674FB2EB}"/>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765882F2-9119-47C2-9AB8-D93441FCBD94}"/>
              </a:ext>
            </a:extLst>
          </p:cNvPr>
          <p:cNvPicPr>
            <a:picLocks noChangeAspect="1"/>
          </p:cNvPicPr>
          <p:nvPr/>
        </p:nvPicPr>
        <p:blipFill>
          <a:blip r:embed="rId2"/>
          <a:stretch>
            <a:fillRect/>
          </a:stretch>
        </p:blipFill>
        <p:spPr>
          <a:xfrm>
            <a:off x="5378922" y="549212"/>
            <a:ext cx="5548955" cy="5514382"/>
          </a:xfrm>
          <a:prstGeom prst="rect">
            <a:avLst/>
          </a:prstGeom>
        </p:spPr>
      </p:pic>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Shapes presentation</Template>
  <TotalTime>180</TotalTime>
  <Words>533</Words>
  <Application>Microsoft Office PowerPoint</Application>
  <PresentationFormat>Widescreen</PresentationFormat>
  <Paragraphs>89</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Avenir Next LT Pro</vt:lpstr>
      <vt:lpstr>Calibri</vt:lpstr>
      <vt:lpstr>Lato</vt:lpstr>
      <vt:lpstr>Tw Cen MT</vt:lpstr>
      <vt:lpstr>ShapesVTI</vt:lpstr>
      <vt:lpstr>Smart Trash Bin</vt:lpstr>
      <vt:lpstr>Topic</vt:lpstr>
      <vt:lpstr>What is smart trash bin?</vt:lpstr>
      <vt:lpstr>What is smart trash bin?</vt:lpstr>
      <vt:lpstr>Hardware</vt:lpstr>
      <vt:lpstr>Ultrasonic Sensor HC-SR04</vt:lpstr>
      <vt:lpstr>Ultrasonic Sensor HC-SR04</vt:lpstr>
      <vt:lpstr>Operation</vt:lpstr>
      <vt:lpstr>Schematic Diagram </vt:lpstr>
      <vt:lpstr>Block Diagram</vt:lpstr>
      <vt:lpstr>Flowchart</vt:lpstr>
      <vt:lpstr>Library  </vt:lpstr>
      <vt:lpstr>Code</vt:lpstr>
      <vt:lpstr>Code(2)</vt:lpstr>
      <vt:lpstr>Demo Time</vt:lpstr>
      <vt:lpstr>Improvement &amp;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Trash Bin</dc:title>
  <dc:creator>Atnhai Atthawit</dc:creator>
  <cp:lastModifiedBy>Atnhai Atthawit</cp:lastModifiedBy>
  <cp:revision>10</cp:revision>
  <dcterms:created xsi:type="dcterms:W3CDTF">2021-11-26T04:41:02Z</dcterms:created>
  <dcterms:modified xsi:type="dcterms:W3CDTF">2021-11-26T07:43:11Z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